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swald" panose="020B0604020202020204" charset="0"/>
      <p:regular r:id="rId12"/>
      <p:bold r:id="rId13"/>
    </p:embeddedFont>
    <p:embeddedFont>
      <p:font typeface="Average" panose="020B0604020202020204" charset="0"/>
      <p:regular r:id="rId14"/>
    </p:embeddedFont>
    <p:embeddedFont>
      <p:font typeface="Alegreya ExtraBold" panose="020B0604020202020204" charset="0"/>
      <p:bold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78C0EAD-CFBD-4DFE-A2C1-486D1D190CEE}">
  <a:tblStyle styleId="{978C0EAD-CFBD-4DFE-A2C1-486D1D190C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103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-Thank you for having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-Share a little about the returning Driver Education Program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42027730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42027730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-Took four courses through BCC in order to become permanently certified Driver Education Teachers.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-Permanently certified to teach: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…Driver Education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…five-hour course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…work for driving schools (better than driving school instructors because they can only teach behind the wheel and not the classroom time)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course needs to be renewed every three years (Responsibility of the Administration).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-The school purchased safety equipment to retrofit the school van to meet the needs of the driver education course.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4202773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4202773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-Decided on 2 sessions to meet more students…birthdays, vacations, work, etc.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-Each student receives 48 total hours of instruction (lecture vs. BTW)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-Attendance policy…discuss make-ups and skills taught… &gt;1 absence automatic drop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-Limited to 90 minutes of lecture/day and 90 minutes BTW/day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42027730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42027730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-Limits sessions to 8 students without 2 vehicles.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-Two sessions allows us to reach 16 students this summer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4202773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4202773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-Class Break Down Lecture: 16 Sessions Total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-Each day focuses on a particular driving skill…sample curriculum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42027730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42027730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-Lots of information to teach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-Simulator discussion to supplement summer driving program.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42027730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42027730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-High School Elective credit (½ credit)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-GDL at 17 vs. 18 … drive at night and with people in the car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-Insurance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-Certificate upon completion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 need for 5-hour course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***Plan to hold a 5-hour course possible in the Fall/Winter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42027730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42027730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-Mandatory parent night…sign contract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-Schedule students for Session and Group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-Plan routes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-Curriculum planning (30 hours)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-Retrofit van (Terry)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-All records (logs, attendance, instructor) kept for 6 years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420277307_1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420277307_1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gradFill>
          <a:gsLst>
            <a:gs pos="0">
              <a:srgbClr val="980000"/>
            </a:gs>
            <a:gs pos="100000">
              <a:srgbClr val="43434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-72250" y="0"/>
            <a:ext cx="9216250" cy="53628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527450" y="608600"/>
            <a:ext cx="6089100" cy="15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latin typeface="Alegreya ExtraBold"/>
                <a:ea typeface="Alegreya ExtraBold"/>
                <a:cs typeface="Alegreya ExtraBold"/>
                <a:sym typeface="Alegreya ExtraBold"/>
              </a:rPr>
              <a:t>DCS Drivers Education Presentation</a:t>
            </a:r>
            <a:endParaRPr sz="47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3572850" y="3623800"/>
            <a:ext cx="394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D9D9D9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Presenters: Amy Hannafan and Jared Tiffin</a:t>
            </a:r>
            <a:endParaRPr sz="2900">
              <a:solidFill>
                <a:srgbClr val="D9D9D9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latin typeface="Alegreya ExtraBold"/>
                <a:ea typeface="Alegreya ExtraBold"/>
                <a:cs typeface="Alegreya ExtraBold"/>
                <a:sym typeface="Alegreya ExtraBold"/>
              </a:rPr>
              <a:t>Instructor and School Responsibilities</a:t>
            </a:r>
            <a:endParaRPr sz="36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75650" y="1180750"/>
            <a:ext cx="8520600" cy="37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0047" algn="l" rtl="0">
              <a:spcBef>
                <a:spcPts val="0"/>
              </a:spcBef>
              <a:spcAft>
                <a:spcPts val="0"/>
              </a:spcAft>
              <a:buSzPts val="2385"/>
              <a:buChar char="★"/>
            </a:pPr>
            <a:r>
              <a:rPr lang="en" sz="2385" b="1"/>
              <a:t>Educated instructors</a:t>
            </a:r>
            <a:endParaRPr sz="2385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5" b="1"/>
          </a:p>
          <a:p>
            <a:pPr marL="457200" lvl="0" indent="-380047" algn="l" rtl="0">
              <a:spcBef>
                <a:spcPts val="1200"/>
              </a:spcBef>
              <a:spcAft>
                <a:spcPts val="0"/>
              </a:spcAft>
              <a:buSzPts val="2385"/>
              <a:buChar char="★"/>
            </a:pPr>
            <a:r>
              <a:rPr lang="en" sz="2385" b="1"/>
              <a:t>Permanent certification</a:t>
            </a:r>
            <a:endParaRPr sz="2385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5" b="1"/>
          </a:p>
          <a:p>
            <a:pPr marL="457200" lvl="0" indent="-380047" algn="l" rtl="0">
              <a:spcBef>
                <a:spcPts val="1200"/>
              </a:spcBef>
              <a:spcAft>
                <a:spcPts val="0"/>
              </a:spcAft>
              <a:buSzPts val="2385"/>
              <a:buChar char="★"/>
            </a:pPr>
            <a:r>
              <a:rPr lang="en" sz="2385" b="1"/>
              <a:t>MV-283 Certificate from NYSED-DTSE</a:t>
            </a:r>
            <a:endParaRPr sz="2385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5" b="1"/>
          </a:p>
          <a:p>
            <a:pPr marL="457200" lvl="0" indent="-380047" algn="l" rtl="0">
              <a:spcBef>
                <a:spcPts val="1200"/>
              </a:spcBef>
              <a:spcAft>
                <a:spcPts val="0"/>
              </a:spcAft>
              <a:buSzPts val="2385"/>
              <a:buChar char="★"/>
            </a:pPr>
            <a:r>
              <a:rPr lang="en" sz="2385" b="1"/>
              <a:t>Renew course every 3 years… by DeRuyter Administration</a:t>
            </a:r>
            <a:endParaRPr sz="2385"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685" b="1"/>
          </a:p>
          <a:p>
            <a:pPr marL="457200" lvl="0" indent="-380047" algn="l" rtl="0">
              <a:spcBef>
                <a:spcPts val="1200"/>
              </a:spcBef>
              <a:spcAft>
                <a:spcPts val="0"/>
              </a:spcAft>
              <a:buSzPts val="2385"/>
              <a:buChar char="★"/>
            </a:pPr>
            <a:r>
              <a:rPr lang="en" sz="2385" b="1"/>
              <a:t>Retrofitted school van </a:t>
            </a:r>
            <a:endParaRPr sz="2385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358"/>
              <a:buNone/>
            </a:pPr>
            <a:endParaRPr sz="2185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endParaRPr sz="68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 amt="29000"/>
          </a:blip>
          <a:srcRect t="3110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egreya ExtraBold"/>
                <a:ea typeface="Alegreya ExtraBold"/>
                <a:cs typeface="Alegreya ExtraBold"/>
                <a:sym typeface="Alegreya ExtraBold"/>
              </a:rPr>
              <a:t>General Information </a:t>
            </a:r>
            <a:endParaRPr sz="36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168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★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Two 4-Week Sessions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○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 Session 1: 7/5/22 - 7/26/22 (July 27-29 make-ups)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○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 Session 2: 8/1/22 - 8/22/22 (August 23-25 make-ups)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★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48-hour sessions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○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 24 hours of Classroom Instruction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○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24 hours of Behind-the-Wheel Instruction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★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Mandatory attendance ($25 make-up fee for ONE absence only)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legreya ExtraBold"/>
              <a:buChar char="★"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3-hour daily commitment for students (90 minute max)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-85900"/>
            <a:ext cx="9144000" cy="5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ExtraBold"/>
                <a:ea typeface="Alegreya ExtraBold"/>
                <a:cs typeface="Alegreya ExtraBold"/>
                <a:sym typeface="Alegreya ExtraBold"/>
              </a:rPr>
              <a:t>Typical Day</a:t>
            </a:r>
            <a:endParaRPr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legreya ExtraBold"/>
              <a:buChar char="★"/>
            </a:pPr>
            <a:r>
              <a:rPr lang="en" sz="2000">
                <a:latin typeface="Alegreya ExtraBold"/>
                <a:ea typeface="Alegreya ExtraBold"/>
                <a:cs typeface="Alegreya ExtraBold"/>
                <a:sym typeface="Alegreya ExtraBold"/>
              </a:rPr>
              <a:t>8 students Total per Session (Estimated)    	</a:t>
            </a:r>
            <a:r>
              <a:rPr lang="en" sz="2000" i="1">
                <a:latin typeface="Alegreya ExtraBold"/>
                <a:ea typeface="Alegreya ExtraBold"/>
                <a:cs typeface="Alegreya ExtraBold"/>
                <a:sym typeface="Alegreya ExtraBold"/>
              </a:rPr>
              <a:t>*NYS Law: 4 students max/car</a:t>
            </a:r>
            <a:endParaRPr sz="2000" i="1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legreya ExtraBold"/>
              <a:buChar char="★"/>
            </a:pPr>
            <a:r>
              <a:rPr lang="en" sz="2000">
                <a:latin typeface="Alegreya ExtraBold"/>
                <a:ea typeface="Alegreya ExtraBold"/>
                <a:cs typeface="Alegreya ExtraBold"/>
                <a:sym typeface="Alegreya ExtraBold"/>
              </a:rPr>
              <a:t>Group 1 = 4 students</a:t>
            </a:r>
            <a:endParaRPr sz="20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legreya ExtraBold"/>
              <a:buChar char="★"/>
            </a:pPr>
            <a:r>
              <a:rPr lang="en" sz="2000">
                <a:latin typeface="Alegreya ExtraBold"/>
                <a:ea typeface="Alegreya ExtraBold"/>
                <a:cs typeface="Alegreya ExtraBold"/>
                <a:sym typeface="Alegreya ExtraBold"/>
              </a:rPr>
              <a:t>Group 2 = 4 Students</a:t>
            </a:r>
            <a:br>
              <a:rPr lang="en" sz="2000">
                <a:latin typeface="Alegreya ExtraBold"/>
                <a:ea typeface="Alegreya ExtraBold"/>
                <a:cs typeface="Alegreya ExtraBold"/>
                <a:sym typeface="Alegreya ExtraBold"/>
              </a:rPr>
            </a:br>
            <a:endParaRPr sz="20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8:00 - 9:30 am………………….. Behind-the-Wheel (Group 1)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10:00 - 11:30 am………………………... Lecture (Group 1 and 2)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latin typeface="Alegreya ExtraBold"/>
                <a:ea typeface="Alegreya ExtraBold"/>
                <a:cs typeface="Alegreya ExtraBold"/>
                <a:sym typeface="Alegreya ExtraBold"/>
              </a:rPr>
              <a:t>12:00 - 1:30 pm………….…….. Behind-the-Wheel (Group 2)</a:t>
            </a:r>
            <a:endParaRPr sz="24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3">
            <a:alphaModFix amt="52000"/>
          </a:blip>
          <a:stretch>
            <a:fillRect/>
          </a:stretch>
        </p:blipFill>
        <p:spPr>
          <a:xfrm>
            <a:off x="0" y="-291467"/>
            <a:ext cx="9144000" cy="590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96150" y="-168800"/>
            <a:ext cx="9047850" cy="54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87900" y="127425"/>
            <a:ext cx="8368200" cy="14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>
                <a:latin typeface="Alegreya ExtraBold"/>
                <a:ea typeface="Alegreya ExtraBold"/>
                <a:cs typeface="Alegreya ExtraBold"/>
                <a:sym typeface="Alegreya ExtraBold"/>
              </a:rPr>
              <a:t>Class Break Down Behind the Wheel: 16 Sessions Total</a:t>
            </a:r>
            <a:endParaRPr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Alegreya ExtraBold"/>
                <a:ea typeface="Alegreya ExtraBold"/>
                <a:cs typeface="Alegreya ExtraBold"/>
                <a:sym typeface="Alegreya ExtraBold"/>
              </a:rPr>
              <a:t>Skills To Be Taught </a:t>
            </a:r>
            <a:r>
              <a:rPr lang="en" sz="2000" i="1" u="sng">
                <a:latin typeface="Alegreya ExtraBold"/>
                <a:ea typeface="Alegreya ExtraBold"/>
                <a:cs typeface="Alegreya ExtraBold"/>
                <a:sym typeface="Alegreya ExtraBold"/>
              </a:rPr>
              <a:t>(Not Limited To</a:t>
            </a:r>
            <a:r>
              <a:rPr lang="en" sz="2000" u="sng">
                <a:latin typeface="Alegreya ExtraBold"/>
                <a:ea typeface="Alegreya ExtraBold"/>
                <a:cs typeface="Alegreya ExtraBold"/>
                <a:sym typeface="Alegreya ExtraBold"/>
              </a:rPr>
              <a:t>):</a:t>
            </a:r>
            <a:endParaRPr sz="2000" u="sng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graphicFrame>
        <p:nvGraphicFramePr>
          <p:cNvPr id="95" name="Google Shape;95;p18"/>
          <p:cNvGraphicFramePr/>
          <p:nvPr/>
        </p:nvGraphicFramePr>
        <p:xfrm>
          <a:off x="851075" y="1685775"/>
          <a:ext cx="7239000" cy="5455890"/>
        </p:xfrm>
        <a:graphic>
          <a:graphicData uri="http://schemas.openxmlformats.org/drawingml/2006/table">
            <a:tbl>
              <a:tblPr>
                <a:noFill/>
                <a:tableStyleId>{978C0EAD-CFBD-4DFE-A2C1-486D1D190CEE}</a:tableStyleId>
              </a:tblPr>
              <a:tblGrid>
                <a:gridCol w="3619500"/>
                <a:gridCol w="3619500"/>
              </a:tblGrid>
              <a:tr h="3391575"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 Get-to-know your vehicle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Lane Changes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Rural Driving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Pavement Markings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City Driving	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Signs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Highway Driving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Proper Head Checks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K-Turn				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Correct Hand Position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Parallel Parking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Emotional Driving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Parking on Hills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Night Driving (Discussion)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Left Turns/Right Turns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Inclement Weather Driving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Backing up				</a:t>
                      </a:r>
                      <a:endParaRPr sz="2000">
                        <a:solidFill>
                          <a:schemeClr val="accent3"/>
                        </a:solidFill>
                        <a:latin typeface="Alegreya ExtraBold"/>
                        <a:ea typeface="Alegreya ExtraBold"/>
                        <a:cs typeface="Alegreya ExtraBold"/>
                        <a:sym typeface="Alegreya ExtraBold"/>
                      </a:endParaRPr>
                    </a:p>
                    <a:p>
                      <a:pPr marL="457200" lvl="0" indent="-355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2000"/>
                        <a:buFont typeface="Alegreya ExtraBold"/>
                        <a:buChar char="★"/>
                      </a:pPr>
                      <a:r>
                        <a:rPr lang="en" sz="2000">
                          <a:solidFill>
                            <a:schemeClr val="accent3"/>
                          </a:solidFill>
                          <a:latin typeface="Alegreya ExtraBold"/>
                          <a:ea typeface="Alegreya ExtraBold"/>
                          <a:cs typeface="Alegreya ExtraBold"/>
                          <a:sym typeface="Alegreya ExtraBold"/>
                        </a:rPr>
                        <a:t>Sharing the Road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-162050"/>
            <a:ext cx="9144000" cy="54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ExtraBold"/>
                <a:ea typeface="Alegreya ExtraBold"/>
                <a:cs typeface="Alegreya ExtraBold"/>
                <a:sym typeface="Alegreya ExtraBold"/>
              </a:rPr>
              <a:t>Benefits of Completing Driver’s Education</a:t>
            </a:r>
            <a:endParaRPr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legreya ExtraBold"/>
              <a:buChar char="★"/>
            </a:pPr>
            <a: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  <a:t>High School Elective Credit (½ credit)</a:t>
            </a:r>
            <a:b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</a:br>
            <a:endParaRPr sz="23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legreya ExtraBold"/>
              <a:buChar char="★"/>
            </a:pPr>
            <a: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  <a:t>Graduated License at age 17 instead of 18</a:t>
            </a:r>
            <a:b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</a:br>
            <a:endParaRPr sz="23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legreya ExtraBold"/>
              <a:buChar char="★"/>
            </a:pPr>
            <a: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  <a:t>Possible insurance reduction</a:t>
            </a:r>
            <a:b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</a:br>
            <a:endParaRPr sz="23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legreya ExtraBold"/>
              <a:buChar char="★"/>
            </a:pPr>
            <a: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  <a:t>MV-285 certificate presented upon completion of course</a:t>
            </a:r>
            <a:b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</a:br>
            <a:endParaRPr sz="23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Alegreya ExtraBold"/>
              <a:buChar char="★"/>
            </a:pPr>
            <a:r>
              <a:rPr lang="en" sz="2300">
                <a:latin typeface="Alegreya ExtraBold"/>
                <a:ea typeface="Alegreya ExtraBold"/>
                <a:cs typeface="Alegreya ExtraBold"/>
                <a:sym typeface="Alegreya ExtraBold"/>
              </a:rPr>
              <a:t>Replaces the 5-hour course</a:t>
            </a:r>
            <a:endParaRPr sz="23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 amt="31000"/>
          </a:blip>
          <a:srcRect l="19652"/>
          <a:stretch/>
        </p:blipFill>
        <p:spPr>
          <a:xfrm>
            <a:off x="-2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ExtraBold"/>
                <a:ea typeface="Alegreya ExtraBold"/>
                <a:cs typeface="Alegreya ExtraBold"/>
                <a:sym typeface="Alegreya ExtraBold"/>
              </a:rPr>
              <a:t>Next steps…</a:t>
            </a:r>
            <a:endParaRPr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07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Parent meeting (6/21/22 at 6 pm)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legreya ExtraBold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Maintaining records to be held by the school for 6 years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legreya ExtraBold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Retrofit van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legreya ExtraBold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Curriculum Planning hours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legreya ExtraBold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Route Planning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legreya ExtraBold"/>
              <a:buChar char="★"/>
            </a:pPr>
            <a:r>
              <a:rPr lang="en" sz="2200">
                <a:latin typeface="Alegreya ExtraBold"/>
                <a:ea typeface="Alegreya ExtraBold"/>
                <a:cs typeface="Alegreya ExtraBold"/>
                <a:sym typeface="Alegreya ExtraBold"/>
              </a:rPr>
              <a:t>Scheduling students</a:t>
            </a:r>
            <a:endParaRPr sz="22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1347250" y="-230875"/>
            <a:ext cx="10491250" cy="57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821475"/>
            <a:ext cx="8520600" cy="12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Alegreya ExtraBold"/>
                <a:ea typeface="Alegreya ExtraBold"/>
                <a:cs typeface="Alegreya ExtraBold"/>
                <a:sym typeface="Alegreya ExtraBold"/>
              </a:rPr>
              <a:t>Thank you for your time. </a:t>
            </a:r>
            <a:endParaRPr sz="4000"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00">
                <a:latin typeface="Alegreya ExtraBold"/>
                <a:ea typeface="Alegreya ExtraBold"/>
                <a:cs typeface="Alegreya ExtraBold"/>
                <a:sym typeface="Alegreya ExtraBold"/>
              </a:rPr>
              <a:t>Drive safely!</a:t>
            </a:r>
            <a:endParaRPr sz="4000"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On-screen Show (16:9)</PresentationFormat>
  <Paragraphs>100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Oswald</vt:lpstr>
      <vt:lpstr>Average</vt:lpstr>
      <vt:lpstr>Alegreya ExtraBold</vt:lpstr>
      <vt:lpstr>Slate</vt:lpstr>
      <vt:lpstr>DCS Drivers Education Presentation</vt:lpstr>
      <vt:lpstr>Instructor and School Responsibilities</vt:lpstr>
      <vt:lpstr>General Information </vt:lpstr>
      <vt:lpstr>Typical Day</vt:lpstr>
      <vt:lpstr>PowerPoint Presentation</vt:lpstr>
      <vt:lpstr> Class Break Down Behind the Wheel: 16 Sessions Total </vt:lpstr>
      <vt:lpstr>Benefits of Completing Driver’s Education</vt:lpstr>
      <vt:lpstr>Next steps…</vt:lpstr>
      <vt:lpstr>Thank you for your time.  Drive safely!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Drivers Education Presentation</dc:title>
  <dc:creator>Sandy Welsh</dc:creator>
  <cp:lastModifiedBy>Sandy Welsh</cp:lastModifiedBy>
  <cp:revision>1</cp:revision>
  <dcterms:modified xsi:type="dcterms:W3CDTF">2022-06-23T12:51:10Z</dcterms:modified>
</cp:coreProperties>
</file>